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22"/>
  </p:notesMasterIdLst>
  <p:sldIdLst>
    <p:sldId id="538" r:id="rId4"/>
    <p:sldId id="510" r:id="rId5"/>
    <p:sldId id="524" r:id="rId6"/>
    <p:sldId id="526" r:id="rId7"/>
    <p:sldId id="527" r:id="rId8"/>
    <p:sldId id="528" r:id="rId9"/>
    <p:sldId id="529" r:id="rId10"/>
    <p:sldId id="518" r:id="rId11"/>
    <p:sldId id="531" r:id="rId12"/>
    <p:sldId id="532" r:id="rId13"/>
    <p:sldId id="533" r:id="rId14"/>
    <p:sldId id="534" r:id="rId15"/>
    <p:sldId id="535" r:id="rId16"/>
    <p:sldId id="536" r:id="rId17"/>
    <p:sldId id="537" r:id="rId18"/>
    <p:sldId id="507" r:id="rId19"/>
    <p:sldId id="501" r:id="rId20"/>
    <p:sldId id="539" r:id="rId21"/>
  </p:sldIdLst>
  <p:sldSz cx="9144000" cy="5143500" type="screen16x9"/>
  <p:notesSz cx="6858000" cy="91440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黑体" pitchFamily="49" charset="-122"/>
      <p:regular r:id="rId27"/>
    </p:embeddedFont>
    <p:embeddedFont>
      <p:font typeface="幼圆" pitchFamily="49" charset="-122"/>
      <p:regular r:id="rId28"/>
    </p:embeddedFont>
    <p:embeddedFont>
      <p:font typeface="楷体" pitchFamily="49" charset="-122"/>
      <p:regular r:id="rId29"/>
    </p:embeddedFont>
    <p:embeddedFont>
      <p:font typeface="微软雅黑" pitchFamily="34" charset="-122"/>
      <p:regular r:id="rId30"/>
      <p:bold r:id="rId31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FF22A"/>
    <a:srgbClr val="009900"/>
    <a:srgbClr val="FF0000"/>
    <a:srgbClr val="FF9933"/>
    <a:srgbClr val="FFFFFF"/>
    <a:srgbClr val="CC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110" d="100"/>
          <a:sy n="110" d="100"/>
        </p:scale>
        <p:origin x="-372" y="-216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4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3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2.fntdata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9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8EEE99F-4578-487E-8BA5-571807A29C05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14E0CF9-D8C9-4A7C-BB21-5B636C65E8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3972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4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30284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85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87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658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68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03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220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2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497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1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2217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3237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0191127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500943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4573270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1976276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3810773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5940477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1837924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0878859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7347598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79021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13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81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44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36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926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83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578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647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293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901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886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041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54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71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45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854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341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72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058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66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1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48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91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063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64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9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356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5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2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87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761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70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81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415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82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90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99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76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74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97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69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330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843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01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327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447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892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5739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492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56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59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03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6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886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408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734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761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807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0004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7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58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883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925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350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1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49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05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56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083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742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42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83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79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42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40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4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736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1640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52821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1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0043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9491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07402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23105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61170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0916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7192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214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97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88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018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2431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39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378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33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752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94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1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8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89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164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701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25104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29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9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614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457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128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116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38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78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83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19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32768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86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56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24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611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54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522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129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608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699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67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645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单式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折线统计图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54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76" r:id="rId41"/>
    <p:sldLayoutId id="2147483677" r:id="rId42"/>
    <p:sldLayoutId id="2147483678" r:id="rId43"/>
    <p:sldLayoutId id="2147483679" r:id="rId44"/>
    <p:sldLayoutId id="2147483680" r:id="rId45"/>
    <p:sldLayoutId id="2147483681" r:id="rId46"/>
    <p:sldLayoutId id="2147483682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645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单式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折线统计图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30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长方形和正方形的面积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75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13.xml"/><Relationship Id="rId7" Type="http://schemas.openxmlformats.org/officeDocument/2006/relationships/image" Target="../media/image4.emf"/><Relationship Id="rId2" Type="http://schemas.openxmlformats.org/officeDocument/2006/relationships/slide" Target="slide15.xml"/><Relationship Id="rId1" Type="http://schemas.openxmlformats.org/officeDocument/2006/relationships/slideLayout" Target="../slideLayouts/slideLayout61.xml"/><Relationship Id="rId6" Type="http://schemas.openxmlformats.org/officeDocument/2006/relationships/slide" Target="slide2.xml"/><Relationship Id="rId11" Type="http://schemas.openxmlformats.org/officeDocument/2006/relationships/image" Target="../media/image5.png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slide" Target="slide14.xml"/><Relationship Id="rId9" Type="http://schemas.openxmlformats.org/officeDocument/2006/relationships/slide" Target="slide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4067944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zh-CN" altLang="en-US" sz="14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18757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五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hlinkClick r:id="rId2" action="ppaction://hlinksldjump"/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hlinkClick r:id="rId3" action="ppaction://hlinksldjump"/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hlinkClick r:id="rId4" action="ppaction://hlinksldjump"/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sp>
        <p:nvSpPr>
          <p:cNvPr id="12" name="单圆角矩形 11">
            <a:hlinkClick r:id="rId5" action="ppaction://hlinksldjump"/>
            <a:extLst>
              <a:ext uri="{FF2B5EF4-FFF2-40B4-BE49-F238E27FC236}">
                <a16:creationId xmlns:a16="http://schemas.microsoft.com/office/drawing/2014/main" xmlns="" id="{D6576F15-FC59-F645-B9BB-99A40650AF2C}"/>
              </a:ext>
            </a:extLst>
          </p:cNvPr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hlinkClick r:id="rId6" action="ppaction://hlinksldjump"/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23938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685800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单式折线统计图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7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6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情境导入</a:t>
            </a:r>
          </a:p>
        </p:txBody>
      </p:sp>
      <p:sp>
        <p:nvSpPr>
          <p:cNvPr id="17" name="圆角矩形 16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探究新知</a:t>
            </a:r>
          </a:p>
        </p:txBody>
      </p:sp>
      <p:sp>
        <p:nvSpPr>
          <p:cNvPr id="18" name="圆角矩形 17">
            <a:hlinkClick r:id="rId8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课堂小结</a:t>
            </a:r>
          </a:p>
        </p:txBody>
      </p:sp>
      <p:sp>
        <p:nvSpPr>
          <p:cNvPr id="19" name="圆角矩形 18">
            <a:hlinkClick r:id="rId9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折线统计图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10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7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2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119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524328" y="3435846"/>
            <a:ext cx="1066774" cy="1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25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pic>
        <p:nvPicPr>
          <p:cNvPr id="33" name="图片 1" descr="QQ图片20161115190151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"/>
          <a:stretch/>
        </p:blipFill>
        <p:spPr bwMode="auto">
          <a:xfrm>
            <a:off x="4364111" y="411510"/>
            <a:ext cx="4456361" cy="299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8" name="表格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602034"/>
              </p:ext>
            </p:extLst>
          </p:nvPr>
        </p:nvGraphicFramePr>
        <p:xfrm>
          <a:off x="204290" y="1275606"/>
          <a:ext cx="4007670" cy="832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945"/>
                <a:gridCol w="667945"/>
                <a:gridCol w="667945"/>
                <a:gridCol w="667945"/>
                <a:gridCol w="667945"/>
                <a:gridCol w="667945"/>
              </a:tblGrid>
              <a:tr h="3755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年级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一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二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三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四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五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416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身高</a:t>
                      </a:r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/cm 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31565" y="454025"/>
            <a:ext cx="4215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sng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一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~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五年级身高情况统计表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03848" y="84355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月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411510"/>
            <a:ext cx="715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楷体" pitchFamily="49" charset="-122"/>
                <a:ea typeface="楷体" pitchFamily="49" charset="-122"/>
              </a:rPr>
              <a:t>陈小红</a:t>
            </a:r>
            <a:endParaRPr lang="zh-CN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203848" y="829963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2018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5837" y="1799987"/>
            <a:ext cx="3226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118    120     126    134    148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12360" y="627534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2018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504" y="443448"/>
            <a:ext cx="1286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陈小红</a:t>
            </a:r>
            <a:endParaRPr lang="zh-CN" altLang="en-US" sz="2000" b="1" dirty="0"/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97447" y="2158851"/>
            <a:ext cx="26463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讨论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下面的问题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5" name="圆角矩形标注 34"/>
          <p:cNvSpPr>
            <a:spLocks noChangeArrowheads="1"/>
          </p:cNvSpPr>
          <p:nvPr/>
        </p:nvSpPr>
        <p:spPr bwMode="auto">
          <a:xfrm>
            <a:off x="1157700" y="2618896"/>
            <a:ext cx="3567166" cy="1248997"/>
          </a:xfrm>
          <a:prstGeom prst="wedgeRoundRectCallout">
            <a:avLst>
              <a:gd name="adj1" fmla="val -55588"/>
              <a:gd name="adj2" fmla="val -1131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）从一年级到五年级，你一共长高了多少厘米？从哪个年级到哪个年级，你的身高增长最快？</a:t>
            </a:r>
            <a:endParaRPr lang="zh-CN" altLang="en-US" sz="2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6" name="圆角矩形标注 35"/>
          <p:cNvSpPr>
            <a:spLocks noChangeArrowheads="1"/>
          </p:cNvSpPr>
          <p:nvPr/>
        </p:nvSpPr>
        <p:spPr bwMode="auto">
          <a:xfrm>
            <a:off x="2197706" y="3944990"/>
            <a:ext cx="5255569" cy="669600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答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从一年级到五年级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，我一共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长高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了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30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厘米；从四年级到五年级，我的身高增长最快。</a:t>
            </a:r>
            <a:endParaRPr lang="zh-CN" altLang="en-US" sz="2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729769" y="987574"/>
            <a:ext cx="4306727" cy="2343150"/>
            <a:chOff x="611560" y="3108920"/>
            <a:chExt cx="4306727" cy="2343150"/>
          </a:xfrm>
        </p:grpSpPr>
        <p:pic>
          <p:nvPicPr>
            <p:cNvPr id="4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25"/>
            <a:stretch/>
          </p:blipFill>
          <p:spPr bwMode="auto">
            <a:xfrm>
              <a:off x="611560" y="3108920"/>
              <a:ext cx="4306727" cy="2343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2" name="组合 41"/>
            <p:cNvGrpSpPr/>
            <p:nvPr/>
          </p:nvGrpSpPr>
          <p:grpSpPr>
            <a:xfrm>
              <a:off x="1187624" y="3488109"/>
              <a:ext cx="3010100" cy="1099865"/>
              <a:chOff x="5191186" y="2787774"/>
              <a:chExt cx="3010100" cy="1099865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5191186" y="3579862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118</a:t>
                </a:r>
                <a:endParaRPr lang="zh-CN" altLang="en-US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839258" y="3488109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120</a:t>
                </a:r>
                <a:endParaRPr lang="zh-CN" altLang="en-US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372200" y="3344093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126</a:t>
                </a:r>
                <a:endParaRPr lang="zh-CN" alt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020272" y="3128069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134</a:t>
                </a:r>
                <a:endParaRPr lang="zh-CN" altLang="en-US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596336" y="2787774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148</a:t>
                </a:r>
                <a:endParaRPr lang="zh-CN" altLang="en-US" dirty="0"/>
              </a:p>
            </p:txBody>
          </p:sp>
        </p:grp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41" y="2664962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079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524328" y="3651870"/>
            <a:ext cx="1066774" cy="1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25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pic>
        <p:nvPicPr>
          <p:cNvPr id="33" name="图片 1" descr="QQ图片20161115190151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"/>
          <a:stretch/>
        </p:blipFill>
        <p:spPr bwMode="auto">
          <a:xfrm>
            <a:off x="4364111" y="511478"/>
            <a:ext cx="4456361" cy="299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8" name="表格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243278"/>
              </p:ext>
            </p:extLst>
          </p:nvPr>
        </p:nvGraphicFramePr>
        <p:xfrm>
          <a:off x="204290" y="1275606"/>
          <a:ext cx="4007670" cy="832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945"/>
                <a:gridCol w="667945"/>
                <a:gridCol w="667945"/>
                <a:gridCol w="667945"/>
                <a:gridCol w="667945"/>
                <a:gridCol w="667945"/>
              </a:tblGrid>
              <a:tr h="3755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年级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一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二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三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四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五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416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身高</a:t>
                      </a:r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/cm 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79513" y="457170"/>
            <a:ext cx="4215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sng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一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~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五年级身高情况统计表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87823" y="823813"/>
            <a:ext cx="152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月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511478"/>
            <a:ext cx="715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楷体" pitchFamily="49" charset="-122"/>
                <a:ea typeface="楷体" pitchFamily="49" charset="-122"/>
              </a:rPr>
              <a:t>陈小红</a:t>
            </a:r>
            <a:endParaRPr lang="zh-CN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987823" y="804068"/>
            <a:ext cx="152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2018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5837" y="1799987"/>
            <a:ext cx="3226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118    120     126    134    148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12360" y="727502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2018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24161"/>
            <a:ext cx="1286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陈小红</a:t>
            </a:r>
            <a:endParaRPr lang="zh-CN" altLang="en-US" sz="2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5"/>
          <a:stretch/>
        </p:blipFill>
        <p:spPr bwMode="auto">
          <a:xfrm>
            <a:off x="4657761" y="1120656"/>
            <a:ext cx="4306727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79513" y="2190789"/>
            <a:ext cx="23042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讨论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下面的问题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</a:t>
            </a:r>
            <a:endParaRPr lang="zh-CN" altLang="en-US" sz="2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5" name="圆角矩形标注 34"/>
          <p:cNvSpPr>
            <a:spLocks noChangeArrowheads="1"/>
          </p:cNvSpPr>
          <p:nvPr/>
        </p:nvSpPr>
        <p:spPr bwMode="auto">
          <a:xfrm>
            <a:off x="827536" y="2653034"/>
            <a:ext cx="3567166" cy="1213306"/>
          </a:xfrm>
          <a:prstGeom prst="wedgeRoundRectCallout">
            <a:avLst>
              <a:gd name="adj1" fmla="val -55588"/>
              <a:gd name="adj2" fmla="val -1131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）全班同学中，谁的身高增长得最快？身高增长最快的时间大多集中在哪个年级到哪个年级？</a:t>
            </a:r>
            <a:endParaRPr lang="zh-CN" altLang="en-US" sz="2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6" name="圆角矩形标注 35"/>
          <p:cNvSpPr>
            <a:spLocks noChangeArrowheads="1"/>
          </p:cNvSpPr>
          <p:nvPr/>
        </p:nvSpPr>
        <p:spPr bwMode="auto">
          <a:xfrm>
            <a:off x="1763688" y="3939902"/>
            <a:ext cx="5615609" cy="1153118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全班同学中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，李刚的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身高增长得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最快，身高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增长最快的时间大多集中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在四年级到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年级。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644008" y="1087542"/>
            <a:ext cx="4306727" cy="2343150"/>
            <a:chOff x="611560" y="3108920"/>
            <a:chExt cx="4306727" cy="2343150"/>
          </a:xfrm>
        </p:grpSpPr>
        <p:pic>
          <p:nvPicPr>
            <p:cNvPr id="3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25"/>
            <a:stretch/>
          </p:blipFill>
          <p:spPr bwMode="auto">
            <a:xfrm>
              <a:off x="611560" y="3108920"/>
              <a:ext cx="4306727" cy="2343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1" name="组合 40"/>
            <p:cNvGrpSpPr/>
            <p:nvPr/>
          </p:nvGrpSpPr>
          <p:grpSpPr>
            <a:xfrm>
              <a:off x="1187624" y="3488109"/>
              <a:ext cx="3010100" cy="1099865"/>
              <a:chOff x="5191186" y="2787774"/>
              <a:chExt cx="3010100" cy="109986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5191186" y="3579862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118</a:t>
                </a:r>
                <a:endParaRPr lang="zh-CN" altLang="en-US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839258" y="3488109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120</a:t>
                </a:r>
                <a:endParaRPr lang="zh-CN" altLang="en-US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372200" y="3344093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126</a:t>
                </a:r>
                <a:endParaRPr lang="zh-CN" altLang="en-US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020272" y="3128069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134</a:t>
                </a:r>
                <a:endParaRPr lang="zh-CN" alt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596336" y="2787774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148</a:t>
                </a:r>
                <a:endParaRPr lang="zh-CN" altLang="en-US" dirty="0"/>
              </a:p>
            </p:txBody>
          </p:sp>
        </p:grp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11" y="2699326"/>
            <a:ext cx="814345" cy="116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5734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524328" y="3435846"/>
            <a:ext cx="1066774" cy="1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25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pic>
        <p:nvPicPr>
          <p:cNvPr id="33" name="图片 1" descr="QQ图片20161115190151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"/>
          <a:stretch/>
        </p:blipFill>
        <p:spPr bwMode="auto">
          <a:xfrm>
            <a:off x="4292103" y="555526"/>
            <a:ext cx="4456361" cy="299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8" name="表格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540928"/>
              </p:ext>
            </p:extLst>
          </p:nvPr>
        </p:nvGraphicFramePr>
        <p:xfrm>
          <a:off x="204290" y="1275606"/>
          <a:ext cx="4007670" cy="832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945"/>
                <a:gridCol w="667945"/>
                <a:gridCol w="667945"/>
                <a:gridCol w="667945"/>
                <a:gridCol w="667945"/>
                <a:gridCol w="667945"/>
              </a:tblGrid>
              <a:tr h="3755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年级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一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二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三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四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五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416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身高</a:t>
                      </a:r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/cm 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79513" y="457170"/>
            <a:ext cx="4215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sng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一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~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五年级身高情况统计表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15816" y="823813"/>
            <a:ext cx="1478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月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8064" y="555526"/>
            <a:ext cx="715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楷体" pitchFamily="49" charset="-122"/>
                <a:ea typeface="楷体" pitchFamily="49" charset="-122"/>
              </a:rPr>
              <a:t>陈小红</a:t>
            </a:r>
            <a:endParaRPr lang="zh-CN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915816" y="804068"/>
            <a:ext cx="1478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2018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5837" y="1799987"/>
            <a:ext cx="3226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118    120     126    134    148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40352" y="77155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2018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43448"/>
            <a:ext cx="1286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陈小红</a:t>
            </a:r>
            <a:endParaRPr lang="zh-CN" altLang="en-US" sz="2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5"/>
          <a:stretch/>
        </p:blipFill>
        <p:spPr bwMode="auto">
          <a:xfrm>
            <a:off x="4585753" y="1164704"/>
            <a:ext cx="4306727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224440" y="2252924"/>
            <a:ext cx="29073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讨论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下面的问题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5" name="圆角矩形标注 34"/>
          <p:cNvSpPr>
            <a:spLocks noChangeArrowheads="1"/>
          </p:cNvSpPr>
          <p:nvPr/>
        </p:nvSpPr>
        <p:spPr bwMode="auto">
          <a:xfrm>
            <a:off x="1037090" y="2766528"/>
            <a:ext cx="2500033" cy="740573"/>
          </a:xfrm>
          <a:prstGeom prst="wedgeRoundRectCallout">
            <a:avLst>
              <a:gd name="adj1" fmla="val -55588"/>
              <a:gd name="adj2" fmla="val -1131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根据统计结果，你还能想到什么？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36" name="圆角矩形标注 35"/>
          <p:cNvSpPr>
            <a:spLocks noChangeArrowheads="1"/>
          </p:cNvSpPr>
          <p:nvPr/>
        </p:nvSpPr>
        <p:spPr bwMode="auto">
          <a:xfrm>
            <a:off x="1908719" y="3793925"/>
            <a:ext cx="5615609" cy="782115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：我还能想到计算我平均每年身高增长多少厘米。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572000" y="1131590"/>
            <a:ext cx="4306727" cy="2343150"/>
            <a:chOff x="611560" y="3108920"/>
            <a:chExt cx="4306727" cy="2343150"/>
          </a:xfrm>
        </p:grpSpPr>
        <p:pic>
          <p:nvPicPr>
            <p:cNvPr id="3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25"/>
            <a:stretch/>
          </p:blipFill>
          <p:spPr bwMode="auto">
            <a:xfrm>
              <a:off x="611560" y="3108920"/>
              <a:ext cx="4306727" cy="2343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1" name="组合 40"/>
            <p:cNvGrpSpPr/>
            <p:nvPr/>
          </p:nvGrpSpPr>
          <p:grpSpPr>
            <a:xfrm>
              <a:off x="1187624" y="3488109"/>
              <a:ext cx="3010100" cy="1099865"/>
              <a:chOff x="5191186" y="2787774"/>
              <a:chExt cx="3010100" cy="109986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5191186" y="3579862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118</a:t>
                </a:r>
                <a:endParaRPr lang="zh-CN" altLang="en-US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839258" y="3488109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120</a:t>
                </a:r>
                <a:endParaRPr lang="zh-CN" altLang="en-US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372200" y="3344093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126</a:t>
                </a:r>
                <a:endParaRPr lang="zh-CN" altLang="en-US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020272" y="3128069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134</a:t>
                </a:r>
                <a:endParaRPr lang="zh-CN" alt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596336" y="2787774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148</a:t>
                </a:r>
                <a:endParaRPr lang="zh-CN" altLang="en-US" dirty="0"/>
              </a:p>
            </p:txBody>
          </p:sp>
        </p:grp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79627"/>
            <a:ext cx="1024385" cy="1468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9963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092280" y="3347709"/>
            <a:ext cx="1066774" cy="1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25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36" name="圆角矩形标注 35"/>
          <p:cNvSpPr>
            <a:spLocks noChangeArrowheads="1"/>
          </p:cNvSpPr>
          <p:nvPr/>
        </p:nvSpPr>
        <p:spPr bwMode="auto">
          <a:xfrm>
            <a:off x="1259632" y="3558800"/>
            <a:ext cx="5615609" cy="813150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病人的体温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在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时到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时段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不断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上升，从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时到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时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上升最快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053" y="890290"/>
            <a:ext cx="5603155" cy="253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28625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一位病人某天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7~23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时的体温变化情况如下图：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圆角矩形标注 36"/>
          <p:cNvSpPr>
            <a:spLocks noChangeArrowheads="1"/>
          </p:cNvSpPr>
          <p:nvPr/>
        </p:nvSpPr>
        <p:spPr bwMode="auto">
          <a:xfrm>
            <a:off x="1200423" y="1058115"/>
            <a:ext cx="2291425" cy="1296144"/>
          </a:xfrm>
          <a:prstGeom prst="wedgeRoundRectCallout">
            <a:avLst>
              <a:gd name="adj1" fmla="val -56592"/>
              <a:gd name="adj2" fmla="val 3899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）病人的体温在哪个时间段不断上升？从几时到几时上升最快？</a:t>
            </a:r>
            <a:endParaRPr lang="zh-CN" altLang="en-US" sz="20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03" y="1902313"/>
            <a:ext cx="1024385" cy="1468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1138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" grpId="0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020272" y="3363838"/>
            <a:ext cx="1066774" cy="1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25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36" name="圆角矩形标注 35"/>
          <p:cNvSpPr>
            <a:spLocks noChangeArrowheads="1"/>
          </p:cNvSpPr>
          <p:nvPr/>
        </p:nvSpPr>
        <p:spPr bwMode="auto">
          <a:xfrm>
            <a:off x="1259632" y="3651870"/>
            <a:ext cx="5615609" cy="792088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病人的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体温从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时到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21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时段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不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断下降，从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21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时起体温趋于平稳。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341" y="980767"/>
            <a:ext cx="5603155" cy="253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411510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一位病人某天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7~23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时的体温变化情况如下图：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圆角矩形标注 36"/>
          <p:cNvSpPr>
            <a:spLocks noChangeArrowheads="1"/>
          </p:cNvSpPr>
          <p:nvPr/>
        </p:nvSpPr>
        <p:spPr bwMode="auto">
          <a:xfrm>
            <a:off x="1102567" y="980766"/>
            <a:ext cx="2533329" cy="1446967"/>
          </a:xfrm>
          <a:prstGeom prst="wedgeRoundRectCallout">
            <a:avLst>
              <a:gd name="adj1" fmla="val -55653"/>
              <a:gd name="adj2" fmla="val 1814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）病人的体温从几时起开始下降？从几时起趋于平稳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？</a:t>
            </a:r>
            <a:endParaRPr lang="zh-CN" altLang="en-US" sz="2000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63" y="1607791"/>
            <a:ext cx="1024385" cy="1468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814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" grpId="0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236296" y="3443362"/>
            <a:ext cx="1066774" cy="1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25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36" name="圆角矩形标注 35"/>
          <p:cNvSpPr>
            <a:spLocks noChangeArrowheads="1"/>
          </p:cNvSpPr>
          <p:nvPr/>
        </p:nvSpPr>
        <p:spPr bwMode="auto">
          <a:xfrm>
            <a:off x="1399083" y="3605102"/>
            <a:ext cx="5615609" cy="838856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：我还能知道病人的体温从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时到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时下降最快，共下降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0.9℃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050" y="946721"/>
            <a:ext cx="5603155" cy="253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3894" y="428625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一位病人某天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7~23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时的体温变化情况如下图：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圆角矩形标注 36"/>
          <p:cNvSpPr>
            <a:spLocks noChangeArrowheads="1"/>
          </p:cNvSpPr>
          <p:nvPr/>
        </p:nvSpPr>
        <p:spPr bwMode="auto">
          <a:xfrm>
            <a:off x="1067465" y="890290"/>
            <a:ext cx="2435441" cy="1008112"/>
          </a:xfrm>
          <a:prstGeom prst="wedgeRoundRectCallout">
            <a:avLst>
              <a:gd name="adj1" fmla="val -32498"/>
              <a:gd name="adj2" fmla="val 6162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）从图中你还能知道什么？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6" y="1707654"/>
            <a:ext cx="1024385" cy="1468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449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" grpId="0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077050" y="2139702"/>
            <a:ext cx="687932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我认识了折线统计图，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我会画折线统计图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184" name="矩形 19"/>
          <p:cNvSpPr>
            <a:spLocks noChangeArrowheads="1"/>
          </p:cNvSpPr>
          <p:nvPr/>
        </p:nvSpPr>
        <p:spPr bwMode="auto">
          <a:xfrm>
            <a:off x="1138368" y="2787774"/>
            <a:ext cx="6591294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我知道从折线统计图中不仅能够看出数量的多少，还能够看出数量的增减变化情况。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98332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50184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692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377139" y="1322641"/>
            <a:ext cx="1066774" cy="1153060"/>
          </a:xfrm>
          <a:prstGeom prst="rect">
            <a:avLst/>
          </a:prstGeom>
          <a:noFill/>
          <a:extLst/>
        </p:spPr>
      </p:pic>
      <p:pic>
        <p:nvPicPr>
          <p:cNvPr id="2" name="Picture 2" descr="D:\童晓芳\个人专业成长\各类撰稿\20180605路编1-6下册《课件》\课件专用人物图\7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" t="4139" r="9238" b="6462"/>
          <a:stretch/>
        </p:blipFill>
        <p:spPr bwMode="auto">
          <a:xfrm>
            <a:off x="0" y="1803609"/>
            <a:ext cx="1598389" cy="1311216"/>
          </a:xfrm>
          <a:prstGeom prst="rect">
            <a:avLst/>
          </a:prstGeom>
          <a:noFill/>
          <a:extLst/>
        </p:spPr>
      </p:pic>
      <p:sp>
        <p:nvSpPr>
          <p:cNvPr id="15" name="圆角矩形标注 14"/>
          <p:cNvSpPr>
            <a:spLocks noChangeArrowheads="1"/>
          </p:cNvSpPr>
          <p:nvPr/>
        </p:nvSpPr>
        <p:spPr bwMode="auto">
          <a:xfrm>
            <a:off x="1403648" y="1322642"/>
            <a:ext cx="2160240" cy="480968"/>
          </a:xfrm>
          <a:prstGeom prst="wedgeRoundRectCallout">
            <a:avLst>
              <a:gd name="adj1" fmla="val -58611"/>
              <a:gd name="adj2" fmla="val 37949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你今年多少岁？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1475656" y="2057140"/>
            <a:ext cx="3096344" cy="418561"/>
          </a:xfrm>
          <a:prstGeom prst="wedgeRoundRectCallout">
            <a:avLst>
              <a:gd name="adj1" fmla="val -62942"/>
              <a:gd name="adj2" fmla="val -2531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你的身高是多少厘米？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圆角矩形标注 15"/>
          <p:cNvSpPr>
            <a:spLocks noChangeArrowheads="1"/>
          </p:cNvSpPr>
          <p:nvPr/>
        </p:nvSpPr>
        <p:spPr bwMode="auto">
          <a:xfrm>
            <a:off x="5760132" y="1995686"/>
            <a:ext cx="1332148" cy="468052"/>
          </a:xfrm>
          <a:prstGeom prst="wedgeRoundRectCallout">
            <a:avLst>
              <a:gd name="adj1" fmla="val 60523"/>
              <a:gd name="adj2" fmla="val -2865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148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圆角矩形标注 16"/>
          <p:cNvSpPr>
            <a:spLocks noChangeArrowheads="1"/>
          </p:cNvSpPr>
          <p:nvPr/>
        </p:nvSpPr>
        <p:spPr bwMode="auto">
          <a:xfrm>
            <a:off x="6304651" y="1198234"/>
            <a:ext cx="1075661" cy="472225"/>
          </a:xfrm>
          <a:prstGeom prst="wedgeRoundRectCallout">
            <a:avLst>
              <a:gd name="adj1" fmla="val 61205"/>
              <a:gd name="adj2" fmla="val 3602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岁。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圆角矩形标注 18"/>
          <p:cNvSpPr>
            <a:spLocks noChangeArrowheads="1"/>
          </p:cNvSpPr>
          <p:nvPr/>
        </p:nvSpPr>
        <p:spPr bwMode="auto">
          <a:xfrm>
            <a:off x="1587860" y="2643758"/>
            <a:ext cx="3952056" cy="716351"/>
          </a:xfrm>
          <a:prstGeom prst="wedgeRoundRectCallout">
            <a:avLst>
              <a:gd name="adj1" fmla="val -57903"/>
              <a:gd name="adj2" fmla="val -56527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要想清楚地表示身高的变化情况，你认为可以怎么做？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圆角矩形标注 19"/>
          <p:cNvSpPr>
            <a:spLocks noChangeArrowheads="1"/>
          </p:cNvSpPr>
          <p:nvPr/>
        </p:nvSpPr>
        <p:spPr bwMode="auto">
          <a:xfrm>
            <a:off x="2383004" y="3651870"/>
            <a:ext cx="5673019" cy="720080"/>
          </a:xfrm>
          <a:prstGeom prst="wedgeRoundRectCallout">
            <a:avLst>
              <a:gd name="adj1" fmla="val 36386"/>
              <a:gd name="adj2" fmla="val -95210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每年相对固定的时间测量自己的身高，用合适的方式整理这些数据，观察对比。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情境导</a:t>
            </a:r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入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9E0BC0A8-05BA-2E4E-B8F3-A892115E8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5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" t="24801" r="6922"/>
          <a:stretch/>
        </p:blipFill>
        <p:spPr bwMode="auto">
          <a:xfrm>
            <a:off x="4971445" y="1216136"/>
            <a:ext cx="4069760" cy="298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22"/>
          <p:cNvSpPr txBox="1">
            <a:spLocks noChangeArrowheads="1"/>
          </p:cNvSpPr>
          <p:nvPr/>
        </p:nvSpPr>
        <p:spPr bwMode="auto">
          <a:xfrm>
            <a:off x="2411760" y="444609"/>
            <a:ext cx="6408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张小楠把自己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6~12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岁每年生日测得的身高数据制成了统计表和折线统计图。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8943" y="2067694"/>
            <a:ext cx="4215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张小楠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6~12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岁身高情况统计表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819629"/>
              </p:ext>
            </p:extLst>
          </p:nvPr>
        </p:nvGraphicFramePr>
        <p:xfrm>
          <a:off x="827584" y="2859782"/>
          <a:ext cx="4104456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057"/>
                <a:gridCol w="513057"/>
                <a:gridCol w="513057"/>
                <a:gridCol w="513057"/>
                <a:gridCol w="513057"/>
                <a:gridCol w="513057"/>
                <a:gridCol w="513057"/>
                <a:gridCol w="513057"/>
              </a:tblGrid>
              <a:tr h="412195">
                <a:tc>
                  <a:txBody>
                    <a:bodyPr/>
                    <a:lstStyle/>
                    <a:p>
                      <a:r>
                        <a:rPr lang="zh-CN" altLang="en-US" sz="1400" b="1" dirty="0" smtClean="0">
                          <a:latin typeface="楷体" pitchFamily="49" charset="-122"/>
                          <a:ea typeface="楷体" pitchFamily="49" charset="-122"/>
                        </a:rPr>
                        <a:t>年龄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6</a:t>
                      </a:r>
                      <a:r>
                        <a:rPr lang="zh-CN" altLang="en-US" sz="1400" b="1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7</a:t>
                      </a:r>
                      <a:r>
                        <a:rPr lang="zh-CN" altLang="en-US" sz="1400" b="1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8</a:t>
                      </a:r>
                      <a:r>
                        <a:rPr lang="zh-CN" altLang="en-US" sz="1400" b="1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9</a:t>
                      </a:r>
                      <a:r>
                        <a:rPr lang="zh-CN" altLang="en-US" sz="1400" b="1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10</a:t>
                      </a:r>
                      <a:r>
                        <a:rPr lang="zh-CN" altLang="en-US" sz="1400" b="1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11</a:t>
                      </a:r>
                      <a:r>
                        <a:rPr lang="zh-CN" altLang="en-US" sz="1400" b="1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12</a:t>
                      </a:r>
                      <a:r>
                        <a:rPr lang="zh-CN" altLang="en-US" sz="1400" b="1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r>
                        <a:rPr lang="zh-CN" altLang="en-US" sz="1400" b="1" dirty="0" smtClean="0">
                          <a:latin typeface="楷体" pitchFamily="49" charset="-122"/>
                          <a:ea typeface="楷体" pitchFamily="49" charset="-122"/>
                        </a:rPr>
                        <a:t>身高</a:t>
                      </a:r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/cm 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116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118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121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126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132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141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b="1" dirty="0" smtClean="0">
                          <a:latin typeface="楷体" pitchFamily="49" charset="-122"/>
                          <a:ea typeface="楷体" pitchFamily="49" charset="-122"/>
                        </a:rPr>
                        <a:t>144</a:t>
                      </a:r>
                      <a:endParaRPr lang="zh-CN" altLang="en-US" sz="1400" b="1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79912" y="242773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2012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月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流程图: 可选过程 14"/>
          <p:cNvSpPr>
            <a:spLocks noChangeArrowheads="1"/>
          </p:cNvSpPr>
          <p:nvPr/>
        </p:nvSpPr>
        <p:spPr bwMode="auto">
          <a:xfrm>
            <a:off x="925128" y="4238441"/>
            <a:ext cx="6671208" cy="675197"/>
          </a:xfrm>
          <a:prstGeom prst="flowChartAlternateProcess">
            <a:avLst/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在折线统计图中先描出每个年龄身高的点，再把这些点顺次连起来。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9B80BA23-0D5D-5C43-8D0D-3287EEC9F16B}"/>
              </a:ext>
            </a:extLst>
          </p:cNvPr>
          <p:cNvGrpSpPr/>
          <p:nvPr/>
        </p:nvGrpSpPr>
        <p:grpSpPr>
          <a:xfrm>
            <a:off x="669023" y="987574"/>
            <a:ext cx="1166673" cy="1064551"/>
            <a:chOff x="670145" y="1457273"/>
            <a:chExt cx="1555361" cy="1419401"/>
          </a:xfrm>
        </p:grpSpPr>
        <p:pic>
          <p:nvPicPr>
            <p:cNvPr id="25" name="图片 24" descr="28Z58PICt4r.jpg">
              <a:extLst>
                <a:ext uri="{FF2B5EF4-FFF2-40B4-BE49-F238E27FC236}">
                  <a16:creationId xmlns="" xmlns:a16="http://schemas.microsoft.com/office/drawing/2014/main" id="{29DD539D-54DE-0941-9A61-4DF14EFD2A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0145" y="1457273"/>
              <a:ext cx="1555361" cy="1393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1923230C-ED7F-4941-B5D1-3B9A42D6569C}"/>
                </a:ext>
              </a:extLst>
            </p:cNvPr>
            <p:cNvSpPr/>
            <p:nvPr/>
          </p:nvSpPr>
          <p:spPr>
            <a:xfrm>
              <a:off x="921335" y="2322677"/>
              <a:ext cx="970652" cy="553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100" b="1" dirty="0" smtClean="0">
                  <a:latin typeface="黑体" pitchFamily="49" charset="-122"/>
                  <a:ea typeface="黑体" pitchFamily="49" charset="-122"/>
                </a:rPr>
                <a:t>例 </a:t>
              </a:r>
              <a:r>
                <a:rPr lang="en-US" altLang="zh-CN" sz="2100" b="1" dirty="0">
                  <a:latin typeface="黑体" pitchFamily="49" charset="-122"/>
                  <a:ea typeface="黑体" pitchFamily="49" charset="-122"/>
                </a:rPr>
                <a:t>1</a:t>
              </a:r>
              <a:endParaRPr lang="zh-CN" altLang="en-US" sz="2100" dirty="0">
                <a:latin typeface="黑体" pitchFamily="49" charset="-122"/>
                <a:ea typeface="黑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56484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5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" t="24801" r="6922"/>
          <a:stretch/>
        </p:blipFill>
        <p:spPr bwMode="auto">
          <a:xfrm>
            <a:off x="4822720" y="339502"/>
            <a:ext cx="4069760" cy="298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41151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张小楠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6~12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岁身高情况统计表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908889"/>
              </p:ext>
            </p:extLst>
          </p:nvPr>
        </p:nvGraphicFramePr>
        <p:xfrm>
          <a:off x="467544" y="1275606"/>
          <a:ext cx="4104456" cy="869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057"/>
                <a:gridCol w="513057"/>
                <a:gridCol w="513057"/>
                <a:gridCol w="513057"/>
                <a:gridCol w="513057"/>
                <a:gridCol w="513057"/>
                <a:gridCol w="513057"/>
                <a:gridCol w="513057"/>
              </a:tblGrid>
              <a:tr h="412195"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年龄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6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7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8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9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10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身高</a:t>
                      </a:r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/cm 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116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118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121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126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132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141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144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59832" y="74193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月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22"/>
          <p:cNvSpPr txBox="1">
            <a:spLocks noChangeArrowheads="1"/>
          </p:cNvSpPr>
          <p:nvPr/>
        </p:nvSpPr>
        <p:spPr bwMode="auto">
          <a:xfrm>
            <a:off x="195035" y="2254101"/>
            <a:ext cx="35848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看图讨论下面的问题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20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727182" y="3363838"/>
            <a:ext cx="1066774" cy="1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971600" y="2692664"/>
            <a:ext cx="3205862" cy="1789103"/>
          </a:xfrm>
          <a:prstGeom prst="wedgeRoundRectCallout">
            <a:avLst>
              <a:gd name="adj1" fmla="val -55857"/>
              <a:gd name="adj2" fmla="val -22890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）随着年龄的增长，张小楠的身高是怎样变化的？从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岁到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岁，她一共长高了多少厘米？</a:t>
            </a:r>
          </a:p>
        </p:txBody>
      </p:sp>
      <p:sp>
        <p:nvSpPr>
          <p:cNvPr id="23" name="圆角矩形标注 22"/>
          <p:cNvSpPr>
            <a:spLocks noChangeArrowheads="1"/>
          </p:cNvSpPr>
          <p:nvPr/>
        </p:nvSpPr>
        <p:spPr bwMode="auto">
          <a:xfrm>
            <a:off x="4427984" y="3291830"/>
            <a:ext cx="3205862" cy="1851670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答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：随着年龄的增长，张小楠的身高由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116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厘米长高到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144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厘米，从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岁到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岁，一共长高了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28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厘米。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59782"/>
            <a:ext cx="952739" cy="136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8088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5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" t="24801" r="6922"/>
          <a:stretch/>
        </p:blipFill>
        <p:spPr bwMode="auto">
          <a:xfrm>
            <a:off x="4750712" y="267494"/>
            <a:ext cx="4069760" cy="298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411510"/>
            <a:ext cx="4193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张小楠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6~12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岁身高情况统计表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172674"/>
              </p:ext>
            </p:extLst>
          </p:nvPr>
        </p:nvGraphicFramePr>
        <p:xfrm>
          <a:off x="323528" y="1347614"/>
          <a:ext cx="4104456" cy="869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057"/>
                <a:gridCol w="513057"/>
                <a:gridCol w="513057"/>
                <a:gridCol w="513057"/>
                <a:gridCol w="513057"/>
                <a:gridCol w="513057"/>
                <a:gridCol w="513057"/>
                <a:gridCol w="513057"/>
              </a:tblGrid>
              <a:tr h="412195"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年龄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6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7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8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9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10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身高</a:t>
                      </a:r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/cm 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116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118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121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126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132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141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144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10394" y="843558"/>
            <a:ext cx="1652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月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22"/>
          <p:cNvSpPr txBox="1">
            <a:spLocks noChangeArrowheads="1"/>
          </p:cNvSpPr>
          <p:nvPr/>
        </p:nvSpPr>
        <p:spPr bwMode="auto">
          <a:xfrm>
            <a:off x="174785" y="2355519"/>
            <a:ext cx="29570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看图讨论下面的问题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20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727182" y="3363838"/>
            <a:ext cx="1066774" cy="1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971600" y="2859782"/>
            <a:ext cx="3205862" cy="1809534"/>
          </a:xfrm>
          <a:prstGeom prst="wedgeRoundRectCallout">
            <a:avLst>
              <a:gd name="adj1" fmla="val -57471"/>
              <a:gd name="adj2" fmla="val -3098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）你能从折线统计图上看出从几岁到几岁张小楠的身高增长得最快吗？你是怎样看出来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的？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23" name="圆角矩形标注 22"/>
          <p:cNvSpPr>
            <a:spLocks noChangeArrowheads="1"/>
          </p:cNvSpPr>
          <p:nvPr/>
        </p:nvSpPr>
        <p:spPr bwMode="auto">
          <a:xfrm>
            <a:off x="4534490" y="3252167"/>
            <a:ext cx="3205862" cy="1767855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答：从折线统计图看出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至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岁这一年张小楠身高增长得最快，因为统计图上的线段图最接近垂直。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1" y="2859782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045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5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" t="24801" r="6922"/>
          <a:stretch/>
        </p:blipFill>
        <p:spPr bwMode="auto">
          <a:xfrm>
            <a:off x="4606696" y="267494"/>
            <a:ext cx="4069760" cy="298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381893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张小楠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6~12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岁身高情况统计表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080973"/>
              </p:ext>
            </p:extLst>
          </p:nvPr>
        </p:nvGraphicFramePr>
        <p:xfrm>
          <a:off x="323528" y="1342315"/>
          <a:ext cx="4104456" cy="869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057"/>
                <a:gridCol w="513057"/>
                <a:gridCol w="513057"/>
                <a:gridCol w="513057"/>
                <a:gridCol w="513057"/>
                <a:gridCol w="513057"/>
                <a:gridCol w="513057"/>
                <a:gridCol w="513057"/>
              </a:tblGrid>
              <a:tr h="412195"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年龄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6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7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8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9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10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身高</a:t>
                      </a:r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/cm 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116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118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121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126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132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141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144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15816" y="813941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月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22"/>
          <p:cNvSpPr txBox="1">
            <a:spLocks noChangeArrowheads="1"/>
          </p:cNvSpPr>
          <p:nvPr/>
        </p:nvSpPr>
        <p:spPr bwMode="auto">
          <a:xfrm>
            <a:off x="179512" y="2346894"/>
            <a:ext cx="3312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看图讨论下面的问题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20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635580" y="3296180"/>
            <a:ext cx="1066774" cy="1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1043608" y="2808559"/>
            <a:ext cx="3096344" cy="1131343"/>
          </a:xfrm>
          <a:prstGeom prst="wedgeRoundRectCallout">
            <a:avLst>
              <a:gd name="adj1" fmla="val -55588"/>
              <a:gd name="adj2" fmla="val -1131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）估计一下，张小楠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岁生日时的身高大约是多少厘米？</a:t>
            </a:r>
          </a:p>
        </p:txBody>
      </p:sp>
      <p:sp>
        <p:nvSpPr>
          <p:cNvPr id="23" name="圆角矩形标注 22"/>
          <p:cNvSpPr>
            <a:spLocks noChangeArrowheads="1"/>
          </p:cNvSpPr>
          <p:nvPr/>
        </p:nvSpPr>
        <p:spPr bwMode="auto">
          <a:xfrm>
            <a:off x="4358972" y="3329695"/>
            <a:ext cx="3205862" cy="1246345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答：估计张小楠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岁生日时的身高大约在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145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至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150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厘米之间。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09" y="2961213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5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" t="24801" r="6922"/>
          <a:stretch/>
        </p:blipFill>
        <p:spPr bwMode="auto">
          <a:xfrm>
            <a:off x="4750712" y="195486"/>
            <a:ext cx="4069760" cy="298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41151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张小楠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6~12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岁身高情况统计表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815349"/>
              </p:ext>
            </p:extLst>
          </p:nvPr>
        </p:nvGraphicFramePr>
        <p:xfrm>
          <a:off x="323528" y="1419622"/>
          <a:ext cx="4104456" cy="869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057"/>
                <a:gridCol w="513057"/>
                <a:gridCol w="513057"/>
                <a:gridCol w="513057"/>
                <a:gridCol w="513057"/>
                <a:gridCol w="513057"/>
                <a:gridCol w="513057"/>
                <a:gridCol w="513057"/>
              </a:tblGrid>
              <a:tr h="412195"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年龄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6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7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8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9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10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</a:t>
                      </a:r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岁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身高</a:t>
                      </a:r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/cm 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116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118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121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126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132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141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144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87824" y="843558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月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22087" b="16488"/>
          <a:stretch/>
        </p:blipFill>
        <p:spPr bwMode="auto">
          <a:xfrm>
            <a:off x="7727182" y="3219822"/>
            <a:ext cx="1066774" cy="11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1033029" y="2571750"/>
            <a:ext cx="3095663" cy="1476164"/>
          </a:xfrm>
          <a:prstGeom prst="wedgeRoundRectCallout">
            <a:avLst>
              <a:gd name="adj1" fmla="val -61440"/>
              <a:gd name="adj2" fmla="val -2066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想一想：折线统计图和统计表相比，哪个能更清楚地看出身高的变化情况？</a:t>
            </a:r>
          </a:p>
        </p:txBody>
      </p:sp>
      <p:sp>
        <p:nvSpPr>
          <p:cNvPr id="23" name="圆角矩形标注 22"/>
          <p:cNvSpPr>
            <a:spLocks noChangeArrowheads="1"/>
          </p:cNvSpPr>
          <p:nvPr/>
        </p:nvSpPr>
        <p:spPr bwMode="auto">
          <a:xfrm>
            <a:off x="4427984" y="3363837"/>
            <a:ext cx="3205862" cy="1413640"/>
          </a:xfrm>
          <a:prstGeom prst="wedgeRoundRectCallout">
            <a:avLst>
              <a:gd name="adj1" fmla="val 54115"/>
              <a:gd name="adj2" fmla="val -136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：折线统计图和统计表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相比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，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折线统计图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能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更清楚地看出身高的变化情况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4" y="2571750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746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25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32" name="TextBox 22"/>
          <p:cNvSpPr txBox="1"/>
          <p:nvPr/>
        </p:nvSpPr>
        <p:spPr>
          <a:xfrm>
            <a:off x="755576" y="1203598"/>
            <a:ext cx="7834635" cy="755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2600"/>
              </a:lnSpc>
            </a:pPr>
            <a:r>
              <a:rPr lang="en-US" altLang="zh-CN" sz="2400" b="1" spc="-150" noProof="1" smtClean="0">
                <a:latin typeface="楷体" pitchFamily="49" charset="-122"/>
                <a:ea typeface="楷体" pitchFamily="49" charset="-122"/>
                <a:sym typeface="+mn-ea"/>
              </a:rPr>
              <a:t>1.</a:t>
            </a:r>
            <a:r>
              <a:rPr lang="zh-CN" altLang="en-US" sz="2400" b="1" spc="-150" noProof="1" smtClean="0">
                <a:latin typeface="楷体" pitchFamily="49" charset="-122"/>
                <a:ea typeface="楷体" pitchFamily="49" charset="-122"/>
                <a:sym typeface="+mn-ea"/>
              </a:rPr>
              <a:t>你</a:t>
            </a:r>
            <a:r>
              <a:rPr lang="zh-CN" altLang="en-US" sz="2400" b="1" spc="-150" noProof="1">
                <a:latin typeface="楷体" pitchFamily="49" charset="-122"/>
                <a:ea typeface="楷体" pitchFamily="49" charset="-122"/>
                <a:sym typeface="+mn-ea"/>
              </a:rPr>
              <a:t>上小学后身高是怎样变化的？收集自己从一年级开始每年体检的身高数据，先填写统计表，再完成折线统计图。</a:t>
            </a:r>
          </a:p>
        </p:txBody>
      </p:sp>
      <p:pic>
        <p:nvPicPr>
          <p:cNvPr id="33" name="图片 1" descr="QQ图片2016111519015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183" y="1962842"/>
            <a:ext cx="4024313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8" name="表格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477714"/>
              </p:ext>
            </p:extLst>
          </p:nvPr>
        </p:nvGraphicFramePr>
        <p:xfrm>
          <a:off x="755576" y="3362347"/>
          <a:ext cx="4007670" cy="832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945"/>
                <a:gridCol w="667945"/>
                <a:gridCol w="667945"/>
                <a:gridCol w="667945"/>
                <a:gridCol w="667945"/>
                <a:gridCol w="667945"/>
              </a:tblGrid>
              <a:tr h="3755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年级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一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二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三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四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五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416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身高</a:t>
                      </a:r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/cm 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539552" y="2293265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u="sng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~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五年级身高情况统计表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79912" y="282693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月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</a:t>
            </a:r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22"/>
          <p:cNvSpPr txBox="1"/>
          <p:nvPr/>
        </p:nvSpPr>
        <p:spPr>
          <a:xfrm>
            <a:off x="539552" y="657225"/>
            <a:ext cx="7834635" cy="755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2600"/>
              </a:lnSpc>
            </a:pPr>
            <a:r>
              <a:rPr lang="zh-CN" altLang="en-US" sz="2400" b="1" spc="-150" noProof="1" smtClean="0">
                <a:latin typeface="楷体" pitchFamily="49" charset="-122"/>
                <a:ea typeface="楷体" pitchFamily="49" charset="-122"/>
                <a:sym typeface="+mn-ea"/>
              </a:rPr>
              <a:t>你</a:t>
            </a:r>
            <a:r>
              <a:rPr lang="zh-CN" altLang="en-US" sz="2400" b="1" spc="-150" noProof="1">
                <a:latin typeface="楷体" pitchFamily="49" charset="-122"/>
                <a:ea typeface="楷体" pitchFamily="49" charset="-122"/>
                <a:sym typeface="+mn-ea"/>
              </a:rPr>
              <a:t>上小学后身高是怎样变化的？收集自己从一年级开始每年体检的身高数据，先填写统计表，再完成折线统计图。</a:t>
            </a:r>
          </a:p>
        </p:txBody>
      </p:sp>
      <p:pic>
        <p:nvPicPr>
          <p:cNvPr id="33" name="图片 1" descr="QQ图片20161115190151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"/>
          <a:stretch/>
        </p:blipFill>
        <p:spPr bwMode="auto">
          <a:xfrm>
            <a:off x="4364111" y="1432198"/>
            <a:ext cx="4456361" cy="299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8" name="表格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099419"/>
              </p:ext>
            </p:extLst>
          </p:nvPr>
        </p:nvGraphicFramePr>
        <p:xfrm>
          <a:off x="276298" y="3047727"/>
          <a:ext cx="4007670" cy="832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945"/>
                <a:gridCol w="667945"/>
                <a:gridCol w="667945"/>
                <a:gridCol w="667945"/>
                <a:gridCol w="667945"/>
                <a:gridCol w="667945"/>
              </a:tblGrid>
              <a:tr h="3755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年级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一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二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三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四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五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416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楷体" pitchFamily="49" charset="-122"/>
                          <a:ea typeface="楷体" pitchFamily="49" charset="-122"/>
                        </a:rPr>
                        <a:t>身高</a:t>
                      </a:r>
                      <a:r>
                        <a:rPr lang="en-US" altLang="zh-CN" sz="1200" dirty="0" smtClean="0">
                          <a:latin typeface="楷体" pitchFamily="49" charset="-122"/>
                          <a:ea typeface="楷体" pitchFamily="49" charset="-122"/>
                        </a:rPr>
                        <a:t>/cm </a:t>
                      </a:r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230872" y="1831180"/>
            <a:ext cx="4215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sng" dirty="0" smtClean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一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~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五年级身高情况统计表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15816" y="2318359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月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1443231"/>
            <a:ext cx="715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楷体" pitchFamily="49" charset="-122"/>
                <a:ea typeface="楷体" pitchFamily="49" charset="-122"/>
              </a:rPr>
              <a:t>陈小红</a:t>
            </a:r>
            <a:endParaRPr lang="zh-CN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915816" y="232823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2018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7845" y="3500685"/>
            <a:ext cx="3226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118    120     126    134    148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12360" y="1700485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2018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888" y="1792238"/>
            <a:ext cx="1286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陈小红</a:t>
            </a:r>
            <a:endParaRPr lang="zh-CN" altLang="en-US" sz="20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9" r="4626"/>
          <a:stretch/>
        </p:blipFill>
        <p:spPr bwMode="auto">
          <a:xfrm>
            <a:off x="4710697" y="2065759"/>
            <a:ext cx="4109775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5335202" y="2440310"/>
            <a:ext cx="3010100" cy="1099865"/>
            <a:chOff x="5191186" y="2787774"/>
            <a:chExt cx="3010100" cy="1099865"/>
          </a:xfrm>
        </p:grpSpPr>
        <p:sp>
          <p:nvSpPr>
            <p:cNvPr id="7" name="TextBox 6"/>
            <p:cNvSpPr txBox="1"/>
            <p:nvPr/>
          </p:nvSpPr>
          <p:spPr>
            <a:xfrm>
              <a:off x="5191186" y="3579862"/>
              <a:ext cx="604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118</a:t>
              </a:r>
              <a:endParaRPr lang="zh-CN" alt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839258" y="3488109"/>
              <a:ext cx="604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120</a:t>
              </a:r>
              <a:endParaRPr lang="zh-CN" alt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372200" y="3344093"/>
              <a:ext cx="604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126</a:t>
              </a:r>
              <a:endParaRPr lang="zh-CN" alt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020272" y="3128069"/>
              <a:ext cx="604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134</a:t>
              </a:r>
              <a:endParaRPr lang="zh-CN" alt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96336" y="2787774"/>
              <a:ext cx="604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148</a:t>
              </a:r>
              <a:endParaRPr lang="zh-CN" altLang="en-US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29769" y="2041376"/>
            <a:ext cx="4306727" cy="2343150"/>
            <a:chOff x="611560" y="3108920"/>
            <a:chExt cx="4306727" cy="234315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25"/>
            <a:stretch/>
          </p:blipFill>
          <p:spPr bwMode="auto">
            <a:xfrm>
              <a:off x="611560" y="3108920"/>
              <a:ext cx="4306727" cy="2343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4" name="组合 43"/>
            <p:cNvGrpSpPr/>
            <p:nvPr/>
          </p:nvGrpSpPr>
          <p:grpSpPr>
            <a:xfrm>
              <a:off x="1187624" y="3488109"/>
              <a:ext cx="3010100" cy="1099865"/>
              <a:chOff x="5191186" y="2787774"/>
              <a:chExt cx="3010100" cy="1099865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5191186" y="3579862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118</a:t>
                </a:r>
                <a:endParaRPr lang="zh-CN" alt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839258" y="3488109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120</a:t>
                </a:r>
                <a:endParaRPr lang="zh-CN" altLang="en-US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372200" y="3344093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126</a:t>
                </a:r>
                <a:endParaRPr lang="zh-CN" altLang="en-US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020272" y="3128069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134</a:t>
                </a:r>
                <a:endParaRPr lang="zh-CN" altLang="en-US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7596336" y="2787774"/>
                <a:ext cx="604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148</a:t>
                </a:r>
                <a:endParaRPr lang="zh-CN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75213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5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1183</Words>
  <Application>Microsoft Office PowerPoint</Application>
  <PresentationFormat>全屏显示(16:9)</PresentationFormat>
  <Paragraphs>247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Calibri</vt:lpstr>
      <vt:lpstr>黑体</vt:lpstr>
      <vt:lpstr>幼圆</vt:lpstr>
      <vt:lpstr>楷体</vt:lpstr>
      <vt:lpstr>微软雅黑</vt:lpstr>
      <vt:lpstr>Times New Roman</vt:lpstr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24</cp:revision>
  <dcterms:created xsi:type="dcterms:W3CDTF">2017-03-17T02:28:00Z</dcterms:created>
  <dcterms:modified xsi:type="dcterms:W3CDTF">2019-10-14T05:40:54Z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